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4"/>
  </p:notesMasterIdLst>
  <p:sldIdLst>
    <p:sldId id="303" r:id="rId2"/>
    <p:sldId id="314" r:id="rId3"/>
    <p:sldId id="257" r:id="rId4"/>
    <p:sldId id="258" r:id="rId5"/>
    <p:sldId id="259" r:id="rId6"/>
    <p:sldId id="260" r:id="rId7"/>
    <p:sldId id="295" r:id="rId8"/>
    <p:sldId id="261" r:id="rId9"/>
    <p:sldId id="296" r:id="rId10"/>
    <p:sldId id="305" r:id="rId11"/>
    <p:sldId id="263" r:id="rId12"/>
    <p:sldId id="264" r:id="rId13"/>
    <p:sldId id="316" r:id="rId14"/>
    <p:sldId id="308" r:id="rId15"/>
    <p:sldId id="265" r:id="rId16"/>
    <p:sldId id="267" r:id="rId17"/>
    <p:sldId id="309" r:id="rId18"/>
    <p:sldId id="310" r:id="rId19"/>
    <p:sldId id="268" r:id="rId20"/>
    <p:sldId id="315" r:id="rId21"/>
    <p:sldId id="312" r:id="rId22"/>
    <p:sldId id="304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DE2C1C-D6E0-4BF0-A319-CE8EC29EC62E}" type="datetimeFigureOut">
              <a:rPr lang="ar-SA" smtClean="0"/>
              <a:t>17/07/1443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47405F-AEE5-43EA-B885-F242CC3A78D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082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A668-E5B4-4768-9F23-5FFEB72E04DE}" type="datetime1">
              <a:rPr lang="ar-SA" smtClean="0"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115A-BED0-40B1-8C1B-5ECA9FA470D9}" type="datetime1">
              <a:rPr lang="ar-SA" smtClean="0"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FF3C-56AE-4BE4-8BBE-1F470415774A}" type="datetime1">
              <a:rPr lang="ar-SA" smtClean="0"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E7DA-2C58-4563-85E2-52883F77D508}" type="datetime1">
              <a:rPr lang="ar-SA" smtClean="0"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5285-9B3C-49A3-8D70-49D104E5C142}" type="datetime1">
              <a:rPr lang="ar-SA" smtClean="0"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660B-F9A1-411D-9833-BBA0ACB86D72}" type="datetime1">
              <a:rPr lang="ar-SA" smtClean="0"/>
              <a:t>17/07/1443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3DDE-2827-468A-8576-A554D978B4D2}" type="datetime1">
              <a:rPr lang="ar-SA" smtClean="0"/>
              <a:t>17/07/1443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3B7D-1825-4B90-8ED9-E9055AFF691F}" type="datetime1">
              <a:rPr lang="ar-SA" smtClean="0"/>
              <a:t>17/07/1443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E26-49BD-449E-A4AF-E06D87EA673E}" type="datetime1">
              <a:rPr lang="ar-SA" smtClean="0"/>
              <a:t>17/07/1443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6438-2F67-4F05-8818-5049851E40BF}" type="datetime1">
              <a:rPr lang="ar-SA" smtClean="0"/>
              <a:t>17/07/1443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8652-9E66-468E-BC67-48814569B28D}" type="datetime1">
              <a:rPr lang="ar-SA" smtClean="0"/>
              <a:t>17/07/1443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6652-6B36-4B62-A947-2834549AD50A}" type="datetime1">
              <a:rPr lang="ar-SA" smtClean="0"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720726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Medical physics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3D5C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first year  </a:t>
            </a:r>
            <a:endParaRPr lang="en-AU" sz="2800" kern="10" dirty="0"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3D5C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228600"/>
            <a:ext cx="13769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HP\Desktop\fifth_copy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42" y="182564"/>
            <a:ext cx="152115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</a:t>
            </a:r>
            <a:r>
              <a:rPr lang="en-US" dirty="0" err="1"/>
              <a:t>Basrah</a:t>
            </a:r>
            <a:r>
              <a:rPr lang="en-US" dirty="0"/>
              <a:t>-College of Medicine-Physiol2ogy Department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551153" y="412564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Assistants professor  </a:t>
            </a:r>
          </a:p>
          <a:p>
            <a:pPr algn="l" rtl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Dr.Mohammed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Ali  Jaber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Physiology Department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Basrah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899359" y="135830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L12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 in medicine</a:t>
            </a:r>
            <a:endParaRPr lang="ar-S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2636912"/>
            <a:ext cx="3962400" cy="402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92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092787" cy="477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863588" y="33265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use IR light to heat tissues. </a:t>
            </a:r>
          </a:p>
        </p:txBody>
      </p:sp>
    </p:spTree>
    <p:extLst>
      <p:ext uri="{BB962C8B-B14F-4D97-AF65-F5344CB8AC3E}">
        <p14:creationId xmlns:p14="http://schemas.microsoft.com/office/powerpoint/2010/main" val="14337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93411" y="33635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 beams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 used to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weld a detached retina to the back of eyeball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 to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coagulate small blood vessels in retina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7"/>
          <a:stretch/>
        </p:blipFill>
        <p:spPr bwMode="auto">
          <a:xfrm>
            <a:off x="3779912" y="1484782"/>
            <a:ext cx="3456384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89516" y="4264182"/>
            <a:ext cx="4216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When  a light photon is absorbed, a lower energy light photon is emitted.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Fluorescence.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79" y="3783977"/>
            <a:ext cx="3614317" cy="25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9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2576" y="332656"/>
            <a:ext cx="85819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3. light is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reflected to some extent from all surfaces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There are two types of reflection.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Diffuse reflection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Specular reflection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3429000"/>
            <a:ext cx="54726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29" y="1844824"/>
            <a:ext cx="36004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0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81682" y="1130034"/>
            <a:ext cx="7461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 the physician to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obtain visual information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1682" y="522017"/>
            <a:ext cx="5354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Applications of visible light in medicine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72856" y="3547432"/>
            <a:ext cx="798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Light therapy or phototherapy consists of exposure to daylight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7693" y="2062383"/>
            <a:ext cx="2831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Shine  light into the bodies of infants    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54" y="1557514"/>
            <a:ext cx="2538891" cy="124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3356404" y="2894694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Collapsed lung</a:t>
            </a:r>
            <a:endParaRPr lang="ar-SA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20864"/>
            <a:ext cx="1872209" cy="140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6299646" y="2976674"/>
            <a:ext cx="2016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Water – head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33" y="4392632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72856" y="4858133"/>
            <a:ext cx="3571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visible light for treating jaundice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38354" y="129922"/>
            <a:ext cx="4963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and some effect of light</a:t>
            </a:r>
            <a:endParaRPr lang="ar-SA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8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44" y="350658"/>
            <a:ext cx="299467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46460" y="545775"/>
            <a:ext cx="3534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Normal light to examine the skin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6460" y="2636912"/>
            <a:ext cx="2780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Ophthalmoscope for looking into eyes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24" y="2306734"/>
            <a:ext cx="2626618" cy="237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99" y="4641747"/>
            <a:ext cx="2520280" cy="202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11560" y="5157192"/>
            <a:ext cx="4895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otoscope for looking into ears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470333" y="119825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Endoscope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16" y="658987"/>
            <a:ext cx="3090658" cy="164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0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  <p:sp>
        <p:nvSpPr>
          <p:cNvPr id="5" name="AutoShape 2" descr="How exactly does the sun provide us with Vitamin D? - Quor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42" y="620688"/>
            <a:ext cx="455029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23528" y="240279"/>
            <a:ext cx="443666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Applications of UV in medicine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7544" y="1126485"/>
            <a:ext cx="4057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Conversion  of molecular products in the skin into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vitamin D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38" y="3299417"/>
            <a:ext cx="1702667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10" y="3263991"/>
            <a:ext cx="2376264" cy="158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467544" y="3225657"/>
            <a:ext cx="4057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UV  light from the sun effects the melanin in the skin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907673" y="3299417"/>
            <a:ext cx="99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Tanning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7" y="4408336"/>
            <a:ext cx="3245346" cy="198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4164533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Solar UV  is also the major cause of skin cancer in humans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0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2985"/>
            <a:ext cx="5904656" cy="25854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323528" y="332656"/>
            <a:ext cx="8424936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UV light cannot be seen by the eye because it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absorbed before it reaches the retina.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23528" y="433316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ultraviolet light used to  kill microorganisms.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medical industry uses ultraviolet light to sterilize rooms, equipment and medical instruments.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It is also used as a medical treatment.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08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91097" y="188640"/>
            <a:ext cx="418576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Applications of IR in medicine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7843" y="3501008"/>
            <a:ext cx="4199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IR light with wavelengths of 1000 to 2000 nm are often used for physical therapy purposes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58068"/>
            <a:ext cx="37500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58718" y="908720"/>
            <a:ext cx="500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When the people looking at the sun during a solar eclipse they   have damaged their eye. 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69" y="3577438"/>
            <a:ext cx="3781227" cy="27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876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18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147369" cy="24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07271" y="548680"/>
            <a:ext cx="4408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IR  light penetrates further into the tissues than visible light and thus is better able to heat deep tissues.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67336"/>
            <a:ext cx="3208562" cy="240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11560" y="296733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Infrared thermal-imaging cameras are used to detect heat loss in insulated systems, to observe changing blood flow in the skin,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5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Near-infrared light, or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photobiomodulation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is used for treatment of chemotherapy-induced oral ulceration as well as wound healing.</a:t>
            </a:r>
          </a:p>
        </p:txBody>
      </p:sp>
      <p:pic>
        <p:nvPicPr>
          <p:cNvPr id="3" name="صورة 2" descr="الوصف: inde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39" y="1196752"/>
            <a:ext cx="4608512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19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95536" y="37983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Strong infrared radiation in certain industry high-heat settings may be hazardous to the eyes, resulting in damage or blindness to the user.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  <p:sp>
        <p:nvSpPr>
          <p:cNvPr id="4" name="AutoShape 2" descr="Fiber Optic Sensors for Biomedical Applications - ScienceDirect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07241" y="1124744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95536" y="1711895"/>
            <a:ext cx="7257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the end of this section, the student learning about 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21686" y="2445574"/>
            <a:ext cx="570060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is Light?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properties of light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 index of refraction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Snell's Law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Applications of visible light in medicine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Applications of UV in medicine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Applications of IR in medicine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Applications of Fluorescence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8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20</a:t>
            </a:fld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406546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49262" y="69269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Detection  of porphyria, a condition in which the teeth fluoresce red when irradiated with UV light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53900" y="165025"/>
            <a:ext cx="410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Applications of Fluorescence  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48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21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0" y="774827"/>
            <a:ext cx="9396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To identify structures in fixed and live biological samples.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Fluorescence microscopy is a common tool for today’s life science research because it allows the use of multicolor staining, labeling of structures within cells, and the measurement of the physiological state of a cell.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70723"/>
            <a:ext cx="2514600" cy="234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0722"/>
            <a:ext cx="4572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179512" y="258329"/>
            <a:ext cx="3470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Fluorescent  microscopes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05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نتيجة بحث الصور عن thank yo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/>
        </p:blipFill>
        <p:spPr bwMode="auto">
          <a:xfrm>
            <a:off x="0" y="-99392"/>
            <a:ext cx="9144000" cy="84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514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87624" y="184284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Light?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4412" y="530533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Type of  measurement 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Photometric units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 measured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Visible light    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Radiometric units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 measured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UV and IR radiation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04412" y="769059"/>
            <a:ext cx="7291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Light is part of the electromagnetic spectrum, </a:t>
            </a:r>
            <a:endParaRPr lang="ar-SA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290256"/>
            <a:ext cx="57340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755576" y="407707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units of light is 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micrometer( µ) =10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-6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 rtl="0"/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angstrom (Å) =10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m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Nanometer(nm) = 10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-9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62880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energy of light is related to its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frequency and velocity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as follows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=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/λ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where E = energy ,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h = Planck's constant, 6.62517 x 10-27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erg.sec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ν= frequency ,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C = velocity of light = 2.99793 x 10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cm/sec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λ = wavelength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375026"/>
            <a:ext cx="4348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properties of light :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6294" y="974093"/>
            <a:ext cx="7956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Light is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Transverse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wave, has some interesting properties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500419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Note that from the equation given above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λν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Light cannot travel faster than this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7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836712"/>
            <a:ext cx="83529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 index of refraction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                           C =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λν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= C/C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Note that the value of refractive index will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always be greater than 1.0, since C</a:t>
            </a:r>
            <a:r>
              <a:rPr lang="en-US" sz="24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can never be greater than C.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صورة 2" descr="https://www.muhadharaty.com/files/lectures/008/file7795.pptx_d/image4.jpe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"/>
          <a:stretch/>
        </p:blipFill>
        <p:spPr bwMode="auto">
          <a:xfrm>
            <a:off x="1524000" y="2919231"/>
            <a:ext cx="6457156" cy="3403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1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99592" y="476672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depends on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density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the material, 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decreasing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increasing density.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Thus,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higher density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materials will have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higher refractive indices.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528" y="216891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refractive index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depends on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wavelength of light (</a:t>
            </a:r>
            <a:r>
              <a:rPr lang="el-G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725521" y="5418908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∝ </a:t>
            </a:r>
            <a:r>
              <a:rPr lang="el-G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endParaRPr lang="ar-S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20" y="3307164"/>
            <a:ext cx="4032448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08012" y="31594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 different wavelengths are interfered with to different extents by the atoms that make up the material.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5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394500" y="42796"/>
                <a:ext cx="87849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Snell's Law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Refraction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is described by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Snell's Law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func>
                      <m:func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func>
                      <m:func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func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b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algn="l" rtl="0"/>
                <a:r>
                  <a:rPr lang="en-US" sz="2400" b="1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 = 1 in a vacuum and</a:t>
                </a:r>
              </a:p>
              <a:p>
                <a:pPr algn="l" rtl="0"/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2400" b="1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 &gt; 1 in a transparent substance. 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00" y="42796"/>
                <a:ext cx="8784976" cy="2308324"/>
              </a:xfrm>
              <a:prstGeom prst="rect">
                <a:avLst/>
              </a:prstGeom>
              <a:blipFill rotWithShape="1">
                <a:blip r:embed="rId5"/>
                <a:stretch>
                  <a:fillRect l="-1110" t="-2111" b="-501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-108520" y="3171760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refracted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angle may be larger or smaller than the 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incident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angle</a:t>
            </a:r>
          </a:p>
          <a:p>
            <a:pPr marL="285750" indent="-285750" algn="l" rtl="0">
              <a:buFont typeface="Arial" pitchFamily="34" charset="0"/>
              <a:buChar char="•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4677" y="1289134"/>
            <a:ext cx="357362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80" y="4151143"/>
            <a:ext cx="352735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94500" y="507881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incident angle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reflected angle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are equal.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2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3112" y="85657"/>
            <a:ext cx="8477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Behaviors of Light</a:t>
            </a:r>
          </a:p>
          <a:p>
            <a:pPr lvl="0"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Light behaves both as 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wave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 as 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  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a wave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interference  and diffraction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43112" y="3815397"/>
            <a:ext cx="7973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a particle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it can be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absorbed by a single molecule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69" y="1638640"/>
            <a:ext cx="2808312" cy="195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91" y="1695058"/>
            <a:ext cx="3384376" cy="19121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558405" y="1196752"/>
            <a:ext cx="113159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83" y="4252281"/>
            <a:ext cx="4536504" cy="193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5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2697" y="1296342"/>
            <a:ext cx="896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Cause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chemical change in the molecule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electrical change (as in a sensitive cells of the retina) 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498" y="2681337"/>
            <a:ext cx="8856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chemical point of the retina 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triggers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electrical  signal to the brain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Medicine-Physiol2ogy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83568" y="33265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q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When a light photon is absorbed its energy is used in a various ways. </a:t>
            </a:r>
          </a:p>
        </p:txBody>
      </p:sp>
      <p:sp>
        <p:nvSpPr>
          <p:cNvPr id="8" name="سهم إلى اليمين 7"/>
          <p:cNvSpPr/>
          <p:nvPr/>
        </p:nvSpPr>
        <p:spPr>
          <a:xfrm>
            <a:off x="603856" y="1782272"/>
            <a:ext cx="1296144" cy="141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 إلى اليمين 9"/>
          <p:cNvSpPr/>
          <p:nvPr/>
        </p:nvSpPr>
        <p:spPr>
          <a:xfrm>
            <a:off x="6948264" y="1859236"/>
            <a:ext cx="1008112" cy="74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90" y="4005064"/>
            <a:ext cx="6114094" cy="233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سهم إلى اليمين 12"/>
          <p:cNvSpPr/>
          <p:nvPr/>
        </p:nvSpPr>
        <p:spPr>
          <a:xfrm>
            <a:off x="4788024" y="3185393"/>
            <a:ext cx="1008112" cy="45719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0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90.2|56.8|15.3|2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4.8|5.5|2.4|5.2|2.2|3.7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37.5|6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49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8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3.9|24.2|14.1|3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6.9|49.6|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2.3|2.4|2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5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6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3.5|20.8|5.3|5.7|22.9|94.1|4.7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1039</Words>
  <Application>Microsoft Office PowerPoint</Application>
  <PresentationFormat>عرض على الشاشة (4:3)</PresentationFormat>
  <Paragraphs>147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Wingdings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ahmed ali</cp:lastModifiedBy>
  <cp:revision>105</cp:revision>
  <dcterms:created xsi:type="dcterms:W3CDTF">2020-02-15T16:55:39Z</dcterms:created>
  <dcterms:modified xsi:type="dcterms:W3CDTF">2022-02-18T04:24:46Z</dcterms:modified>
</cp:coreProperties>
</file>